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64" r:id="rId3"/>
    <p:sldId id="270" r:id="rId4"/>
    <p:sldId id="272" r:id="rId5"/>
    <p:sldId id="266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esign\2014\02_пед\53_шаблон презентации\01_slide_vershiny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356" y="-37336"/>
            <a:ext cx="9213868" cy="691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2130425"/>
            <a:ext cx="6408712" cy="1470025"/>
          </a:xfrm>
        </p:spPr>
        <p:txBody>
          <a:bodyPr/>
          <a:lstStyle>
            <a:lvl1pPr algn="r">
              <a:defRPr>
                <a:solidFill>
                  <a:srgbClr val="FFFF00"/>
                </a:solidFill>
                <a:latin typeface="Bebas Neue Bold" pitchFamily="34" charset="-52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149080"/>
            <a:ext cx="6408712" cy="2016224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6753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1778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6727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B924-80EE-4911-9268-4CBDEA7C59D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4A1F-2DA9-445E-B16B-33F82461C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7533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1600200"/>
            <a:ext cx="6347048" cy="45259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 marL="742950" indent="-285750">
              <a:buFontTx/>
              <a:buBlip>
                <a:blip r:embed="rId3"/>
              </a:buBlip>
              <a:defRPr/>
            </a:lvl2pPr>
            <a:lvl3pPr marL="1143000" indent="-228600">
              <a:buFontTx/>
              <a:buBlip>
                <a:blip r:embed="rId4"/>
              </a:buBlip>
              <a:defRPr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6698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4104194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8360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3416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0665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53848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987579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4189506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esign\2014\02_пед\53_шаблон презентации\01_slide rsvpu_bg_page_4x3_var.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5102"/>
            <a:ext cx="9179491" cy="688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design\2014\02_пед\53_шаблон презентации\01_slide rsvpu_bg_page_4x3_var.3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5491" y="-25102"/>
            <a:ext cx="9179491" cy="688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67744" y="1628800"/>
            <a:ext cx="65630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C1DF7-B94B-4F96-A072-358F9E1983F4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952AF-21AD-4F0A-ACB4-8866ABDBF6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821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4D5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3200" kern="1200">
          <a:solidFill>
            <a:srgbClr val="004D5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6"/>
        </a:buBlip>
        <a:defRPr sz="2800" kern="1200">
          <a:solidFill>
            <a:srgbClr val="00ACC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86116" y="1571612"/>
            <a:ext cx="5715008" cy="2928958"/>
          </a:xfrm>
        </p:spPr>
        <p:txBody>
          <a:bodyPr>
            <a:normAutofit/>
          </a:bodyPr>
          <a:lstStyle/>
          <a:p>
            <a:pPr algn="ctr"/>
            <a:r>
              <a:rPr lang="ru-RU" sz="3100" dirty="0" smtClean="0"/>
              <a:t>Анализ результатов </a:t>
            </a:r>
            <a:br>
              <a:rPr lang="ru-RU" sz="3100" dirty="0" smtClean="0"/>
            </a:br>
            <a:r>
              <a:rPr lang="ru-RU" sz="3100" dirty="0" smtClean="0"/>
              <a:t>  профориентационной работы </a:t>
            </a:r>
            <a:r>
              <a:rPr lang="ru-RU" sz="3100" dirty="0" smtClean="0"/>
              <a:t>НТГСПИ (</a:t>
            </a:r>
            <a:r>
              <a:rPr lang="ru-RU" sz="3100" dirty="0" err="1" smtClean="0"/>
              <a:t>ф</a:t>
            </a:r>
            <a:r>
              <a:rPr lang="ru-RU" sz="3100" dirty="0" smtClean="0"/>
              <a:t>) РГППУ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за 2017-18 </a:t>
            </a:r>
            <a:r>
              <a:rPr lang="ru-RU" sz="3100" dirty="0" err="1" smtClean="0"/>
              <a:t>уч.год</a:t>
            </a:r>
            <a:endParaRPr lang="ru-RU" sz="3100" dirty="0"/>
          </a:p>
        </p:txBody>
      </p:sp>
      <p:pic>
        <p:nvPicPr>
          <p:cNvPr id="4" name="Рисунок 3" descr="https://www.ntspi.ru/bitrix/templates/main/images/logo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40" y="1071546"/>
            <a:ext cx="1428760" cy="13335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8715436" cy="633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Основной целью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профориентационной работы  вуза в 2017-2018 учебном году являлось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обеспечение качественного набора студентов на профили подготовки филиала с учетом интересов и способностей выпускников общеобразовательных школ, профессионального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образования.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Задачи: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14000"/>
              </a:lnSpc>
              <a:buFont typeface="Symbol" pitchFamily="18" charset="2"/>
              <a:buChar char="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Привлечение потенциальных абитуриентов с высокими показателями ЕГЭ.</a:t>
            </a:r>
          </a:p>
          <a:p>
            <a:pPr lvl="0" algn="just">
              <a:lnSpc>
                <a:spcPct val="114000"/>
              </a:lnSpc>
              <a:buFont typeface="Symbol" pitchFamily="18" charset="2"/>
              <a:buChar char="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Информирование об уровне образовательной деятельности вуза и создание привлекательного имиджа НТГСПИ.</a:t>
            </a:r>
          </a:p>
          <a:p>
            <a:pPr lvl="0" algn="just">
              <a:lnSpc>
                <a:spcPct val="114000"/>
              </a:lnSpc>
              <a:buFont typeface="Symbol" pitchFamily="18" charset="2"/>
              <a:buChar char="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Развитие системы взаимодействия НТГСПИ и органов управления образования, культуры, социальной сферы Свердловской области, образовательных учреждений и предприятий.</a:t>
            </a:r>
          </a:p>
          <a:p>
            <a:pPr lvl="0" algn="just">
              <a:lnSpc>
                <a:spcPct val="114000"/>
              </a:lnSpc>
              <a:buFont typeface="Symbol" pitchFamily="18" charset="2"/>
              <a:buChar char="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Создание условий для оказания психолого-педагогической и предметной поддержки абитуриентам, поступающим в НТГСПИ.</a:t>
            </a:r>
          </a:p>
          <a:p>
            <a:pPr lvl="0" algn="just">
              <a:lnSpc>
                <a:spcPct val="114000"/>
              </a:lnSpc>
              <a:buFont typeface="Symbol" pitchFamily="18" charset="2"/>
              <a:buChar char="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Изучение и прогнозирование перспектив формирования контингента студентов на 2017-2018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уч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год.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84296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Arial" pitchFamily="34" charset="0"/>
                <a:cs typeface="Arial" pitchFamily="34" charset="0"/>
              </a:rPr>
              <a:t>Таблица 1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Численность работников НТГСПИ, привлеченных к профориентационной работе, число запланированных и осуществленных мероприятий, 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связанных с профориентационной работой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2357430"/>
          <a:ext cx="8501122" cy="3360432"/>
        </p:xfrm>
        <a:graphic>
          <a:graphicData uri="http://schemas.openxmlformats.org/drawingml/2006/table">
            <a:tbl>
              <a:tblPr/>
              <a:tblGrid>
                <a:gridCol w="1073823"/>
                <a:gridCol w="2355201"/>
                <a:gridCol w="2428892"/>
                <a:gridCol w="2643206"/>
              </a:tblGrid>
              <a:tr h="1714512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Кол-во работников, привлеченных к профориентационной работе, чел.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40" dirty="0">
                          <a:latin typeface="Arial"/>
                          <a:ea typeface="Times New Roman"/>
                          <a:cs typeface="Times New Roman"/>
                        </a:rPr>
                        <a:t>Кол-во запланированных мероприятий, связанных с профориентационной работой, шт.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spc="-40" dirty="0">
                          <a:latin typeface="Arial"/>
                          <a:ea typeface="Times New Roman"/>
                          <a:cs typeface="Times New Roman"/>
                        </a:rPr>
                        <a:t>Кол-во осуществленных мероприятий, связанных с профориентационной работой, шт</a:t>
                      </a:r>
                      <a:r>
                        <a:rPr lang="ru-RU" sz="1800" spc="-40" dirty="0" smtClean="0">
                          <a:latin typeface="Arial"/>
                          <a:ea typeface="Times New Roman"/>
                          <a:cs typeface="Times New Roman"/>
                        </a:rPr>
                        <a:t>. на территории НТГСПИ /</a:t>
                      </a:r>
                      <a:r>
                        <a:rPr lang="ru-RU" sz="1800" spc="-30" dirty="0" smtClean="0">
                          <a:latin typeface="Arial"/>
                          <a:ea typeface="Times New Roman"/>
                          <a:cs typeface="Times New Roman"/>
                        </a:rPr>
                        <a:t> в сторонних организациях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0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118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>
                          <a:latin typeface="Arial"/>
                          <a:ea typeface="Times New Roman"/>
                          <a:cs typeface="Times New Roman"/>
                        </a:rPr>
                        <a:t>130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92/39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0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>
                          <a:latin typeface="Arial"/>
                          <a:ea typeface="Times New Roman"/>
                          <a:cs typeface="Times New Roman"/>
                        </a:rPr>
                        <a:t>135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95/42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0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>
                          <a:latin typeface="Arial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105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>
                          <a:latin typeface="Arial"/>
                          <a:ea typeface="Times New Roman"/>
                          <a:cs typeface="Times New Roman"/>
                        </a:rPr>
                        <a:t>135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98/43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0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spc="-30">
                          <a:latin typeface="Arial"/>
                          <a:ea typeface="Times New Roman"/>
                          <a:cs typeface="Times New Roman"/>
                        </a:rPr>
                        <a:t>165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spc="-30" dirty="0">
                          <a:latin typeface="Arial"/>
                          <a:ea typeface="Times New Roman"/>
                          <a:cs typeface="Times New Roman"/>
                        </a:rPr>
                        <a:t>112/62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0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kern="1200" spc="-3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2017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kern="1200" spc="-3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kern="1200" spc="-3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180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kern="1200" spc="-3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123/71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0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kern="1200" spc="-3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2018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kern="1200" spc="-3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kern="1200" spc="-3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163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kern="1200" spc="-3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100/123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864399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Arial" pitchFamily="34" charset="0"/>
                <a:cs typeface="Arial" pitchFamily="34" charset="0"/>
              </a:rPr>
              <a:t>Таблица 2</a:t>
            </a:r>
          </a:p>
          <a:p>
            <a:pPr algn="ctr"/>
            <a:r>
              <a:rPr lang="ru-RU" sz="1900" b="1" dirty="0" smtClean="0">
                <a:latin typeface="Arial" pitchFamily="34" charset="0"/>
                <a:cs typeface="Arial" pitchFamily="34" charset="0"/>
              </a:rPr>
              <a:t>Число образовательных организаций и обучающихся в них, </a:t>
            </a:r>
            <a:br>
              <a:rPr lang="ru-RU" sz="1900" b="1" dirty="0" smtClean="0">
                <a:latin typeface="Arial" pitchFamily="34" charset="0"/>
                <a:cs typeface="Arial" pitchFamily="34" charset="0"/>
              </a:rPr>
            </a:b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охваченных профориентационной работой, организованной  НТГСПИ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928802"/>
          <a:ext cx="8643999" cy="3878026"/>
        </p:xfrm>
        <a:graphic>
          <a:graphicData uri="http://schemas.openxmlformats.org/drawingml/2006/table">
            <a:tbl>
              <a:tblPr/>
              <a:tblGrid>
                <a:gridCol w="799025"/>
                <a:gridCol w="2106521"/>
                <a:gridCol w="1888605"/>
                <a:gridCol w="2179159"/>
                <a:gridCol w="1670689"/>
              </a:tblGrid>
              <a:tr h="1143008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Год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Кол-во </a:t>
                      </a:r>
                      <a:r>
                        <a:rPr lang="ru-RU" sz="1600" spc="-3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общеобразовательн-ых</a:t>
                      </a:r>
                      <a:r>
                        <a:rPr lang="ru-RU" sz="1600" spc="-3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школ, охваченных </a:t>
                      </a:r>
                      <a:r>
                        <a:rPr lang="ru-RU" sz="1600" spc="-3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профориентацион</a:t>
                      </a:r>
                      <a:r>
                        <a:rPr lang="ru-RU" sz="1600" spc="-3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ной </a:t>
                      </a: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работой, шт.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Кол-во ОО СПО, охваченных </a:t>
                      </a:r>
                      <a:r>
                        <a:rPr lang="ru-RU" sz="1600" spc="-3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профориентацион-ной</a:t>
                      </a:r>
                      <a:r>
                        <a:rPr lang="ru-RU" sz="1600" spc="-3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работой, шт.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Кол-во обучающихся, охваченных профориентационной работой в </a:t>
                      </a:r>
                      <a:r>
                        <a:rPr lang="ru-RU" sz="1600" spc="-3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общеобразователь</a:t>
                      </a:r>
                      <a:r>
                        <a:rPr lang="ru-RU" sz="1600" spc="-3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ных</a:t>
                      </a:r>
                      <a:r>
                        <a:rPr lang="ru-RU" sz="1600" spc="-3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школах, чел.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Кол-во обучающихся, охваченных </a:t>
                      </a:r>
                      <a:r>
                        <a:rPr lang="ru-RU" sz="1600" spc="-3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профориента</a:t>
                      </a:r>
                      <a:r>
                        <a:rPr lang="ru-RU" sz="1600" spc="-3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ционной</a:t>
                      </a:r>
                      <a:r>
                        <a:rPr lang="ru-RU" sz="1600" spc="-3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работой в ОО СПО, чел.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3832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1080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2014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3658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1072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2015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3612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1118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2016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4443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1232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2017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98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5200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1911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2018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136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7572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830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501122" cy="876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Наиболее эффективными в 2017-18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уч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году признаны следующие формы и методы профориентационной работы :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Региональные предметные олимпиады.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День открытых дверей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Квест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успешного абитуриента - 2018».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Региональные конкурсы для учащихся.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Мероприятия в рамках взаимодействия на базе МРЦ (не все факультеты).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Профориентационные предметные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квесты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Включение в перечень заданий на педагогическую практику комплексного задания по профориентации.</a:t>
            </a:r>
          </a:p>
          <a:p>
            <a:pPr indent="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Сопровождение научно-исследовательской деятельности школьников и дошкольников города (руководство предметными секциями в ГДДЮТ).</a:t>
            </a:r>
          </a:p>
          <a:p>
            <a:pPr indent="457200">
              <a:lnSpc>
                <a:spcPct val="150000"/>
              </a:lnSpc>
              <a:buAutoNum type="arabicPeriod"/>
            </a:pPr>
            <a:endParaRPr lang="ru-RU" sz="2000" dirty="0" smtClean="0"/>
          </a:p>
          <a:p>
            <a:pPr indent="457200">
              <a:lnSpc>
                <a:spcPct val="150000"/>
              </a:lnSpc>
              <a:buAutoNum type="arabicPeriod"/>
            </a:pPr>
            <a:endParaRPr lang="ru-RU" sz="2000" dirty="0" smtClean="0"/>
          </a:p>
          <a:p>
            <a:pPr>
              <a:lnSpc>
                <a:spcPct val="130000"/>
              </a:lnSpc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04"/>
            <a:ext cx="857256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b="1" dirty="0" smtClean="0"/>
              <a:t>В НТГСПИ профориентационная работа на факультетах реализуется через: </a:t>
            </a:r>
          </a:p>
          <a:p>
            <a:pPr indent="457200">
              <a:lnSpc>
                <a:spcPct val="130000"/>
              </a:lnSpc>
              <a:buFont typeface="Wingdings" pitchFamily="2" charset="2"/>
              <a:buChar char="Ø"/>
            </a:pPr>
            <a:r>
              <a:rPr lang="ru-RU" dirty="0" smtClean="0"/>
              <a:t>Дни открытых дверей института и факультетов; экскурсии;</a:t>
            </a:r>
          </a:p>
          <a:p>
            <a:pPr indent="457200">
              <a:lnSpc>
                <a:spcPct val="130000"/>
              </a:lnSpc>
              <a:buFont typeface="Wingdings" pitchFamily="2" charset="2"/>
              <a:buChar char="Ø"/>
            </a:pPr>
            <a:r>
              <a:rPr lang="ru-RU" dirty="0" smtClean="0"/>
              <a:t>Информационные беседы; групповые и индивидуальные консультации; </a:t>
            </a:r>
          </a:p>
          <a:p>
            <a:pPr indent="457200">
              <a:lnSpc>
                <a:spcPct val="130000"/>
              </a:lnSpc>
              <a:buFont typeface="Wingdings" pitchFamily="2" charset="2"/>
              <a:buChar char="Ø"/>
            </a:pPr>
            <a:r>
              <a:rPr lang="ru-RU" dirty="0" smtClean="0"/>
              <a:t>Предметные мастер-классы;</a:t>
            </a:r>
          </a:p>
          <a:p>
            <a:pPr indent="457200">
              <a:lnSpc>
                <a:spcPct val="130000"/>
              </a:lnSpc>
              <a:buFont typeface="Wingdings" pitchFamily="2" charset="2"/>
              <a:buChar char="Ø"/>
            </a:pPr>
            <a:r>
              <a:rPr lang="ru-RU" dirty="0" smtClean="0"/>
              <a:t>Региональные предметные олимпиады, творческие (предметные) конкурсы для учащихся;</a:t>
            </a:r>
          </a:p>
          <a:p>
            <a:pPr indent="457200">
              <a:lnSpc>
                <a:spcPct val="130000"/>
              </a:lnSpc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Профориентационные предметные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квесты</a:t>
            </a:r>
            <a:r>
              <a:rPr lang="ru-RU" dirty="0" smtClean="0"/>
              <a:t>;</a:t>
            </a:r>
          </a:p>
          <a:p>
            <a:pPr indent="457200">
              <a:lnSpc>
                <a:spcPct val="130000"/>
              </a:lnSpc>
              <a:buFont typeface="Wingdings" pitchFamily="2" charset="2"/>
              <a:buChar char="Ø"/>
            </a:pPr>
            <a:r>
              <a:rPr lang="ru-RU" dirty="0" smtClean="0"/>
              <a:t>КПК, ППП, </a:t>
            </a:r>
            <a:r>
              <a:rPr lang="ru-RU" dirty="0" err="1" smtClean="0"/>
              <a:t>вебинары</a:t>
            </a:r>
            <a:r>
              <a:rPr lang="ru-RU" dirty="0" smtClean="0"/>
              <a:t>, семинары, конференции, работу МРЦ.</a:t>
            </a:r>
          </a:p>
          <a:p>
            <a:pPr indent="457200">
              <a:lnSpc>
                <a:spcPct val="130000"/>
              </a:lnSpc>
              <a:buFont typeface="Wingdings" pitchFamily="2" charset="2"/>
              <a:buChar char="Ø"/>
            </a:pPr>
            <a:r>
              <a:rPr lang="ru-RU" dirty="0" smtClean="0"/>
              <a:t>Информационный ресурс сайта НТГСПИ.</a:t>
            </a:r>
          </a:p>
          <a:p>
            <a:pPr indent="457200">
              <a:lnSpc>
                <a:spcPct val="130000"/>
              </a:lnSpc>
            </a:pPr>
            <a:endParaRPr lang="ru-RU" b="1" dirty="0" smtClean="0"/>
          </a:p>
          <a:p>
            <a:pPr indent="457200">
              <a:lnSpc>
                <a:spcPct val="130000"/>
              </a:lnSpc>
            </a:pPr>
            <a:r>
              <a:rPr lang="ru-RU" b="1" dirty="0" smtClean="0"/>
              <a:t>В рамках работы структурных подразделений НТГСПИ:</a:t>
            </a:r>
          </a:p>
          <a:p>
            <a:pPr indent="457200">
              <a:lnSpc>
                <a:spcPct val="130000"/>
              </a:lnSpc>
              <a:buFont typeface="Wingdings" pitchFamily="2" charset="2"/>
              <a:buChar char="Ø"/>
            </a:pPr>
            <a:r>
              <a:rPr lang="ru-RU" dirty="0" smtClean="0"/>
              <a:t>П</a:t>
            </a:r>
            <a:r>
              <a:rPr lang="ru-RU" dirty="0" smtClean="0"/>
              <a:t>одготовительные </a:t>
            </a:r>
            <a:r>
              <a:rPr lang="ru-RU" dirty="0" smtClean="0"/>
              <a:t>курсы для учащихся, ЦДПО</a:t>
            </a:r>
            <a:r>
              <a:rPr lang="ru-RU" dirty="0" smtClean="0"/>
              <a:t>;</a:t>
            </a:r>
          </a:p>
          <a:p>
            <a:pPr indent="457200">
              <a:lnSpc>
                <a:spcPct val="130000"/>
              </a:lnSpc>
              <a:buFont typeface="Wingdings" pitchFamily="2" charset="2"/>
              <a:buChar char="Ø"/>
            </a:pPr>
            <a:r>
              <a:rPr lang="ru-RU" dirty="0" smtClean="0"/>
              <a:t>Индивидуальное профориентационное тестирование и консультирование учащихся и их родителей </a:t>
            </a:r>
            <a:r>
              <a:rPr lang="ru-RU" dirty="0" err="1" smtClean="0"/>
              <a:t>ЦТиП</a:t>
            </a:r>
            <a:r>
              <a:rPr lang="ru-RU" dirty="0" smtClean="0"/>
              <a:t>;</a:t>
            </a:r>
            <a:endParaRPr lang="ru-RU" dirty="0" smtClean="0"/>
          </a:p>
          <a:p>
            <a:pPr indent="457200">
              <a:lnSpc>
                <a:spcPct val="130000"/>
              </a:lnSpc>
              <a:buFont typeface="Wingdings" pitchFamily="2" charset="2"/>
              <a:buChar char="Ø"/>
            </a:pPr>
            <a:r>
              <a:rPr lang="ru-RU" dirty="0" smtClean="0"/>
              <a:t>Ц</a:t>
            </a:r>
            <a:r>
              <a:rPr lang="ru-RU" dirty="0" smtClean="0"/>
              <a:t>еленаправленную </a:t>
            </a:r>
            <a:r>
              <a:rPr lang="ru-RU" dirty="0" smtClean="0"/>
              <a:t>индивидуальную работу </a:t>
            </a:r>
            <a:r>
              <a:rPr lang="ru-RU" dirty="0" smtClean="0"/>
              <a:t>приемной комиссии.</a:t>
            </a:r>
            <a:endParaRPr lang="ru-RU" dirty="0" smtClean="0"/>
          </a:p>
          <a:p>
            <a:pPr indent="457200">
              <a:lnSpc>
                <a:spcPct val="130000"/>
              </a:lnSpc>
              <a:buFont typeface="Wingdings" pitchFamily="2" charset="2"/>
              <a:buChar char="Ø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8643998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 рамках работы структурных подразделений НТГСПИ:</a:t>
            </a:r>
          </a:p>
          <a:p>
            <a:pPr algn="ctr"/>
            <a:endParaRPr lang="ru-RU" sz="9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Центр дополнительного профессионального образования реализует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Подготовительные курсы по всем предметам ЕГЭ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Дополнительные 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общеразвивающие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 программы:</a:t>
            </a:r>
          </a:p>
          <a:p>
            <a:pPr marL="269875" indent="355600" algn="just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Детская студия «Мастерская художника» </a:t>
            </a:r>
          </a:p>
          <a:p>
            <a:pPr marL="269875" indent="355600" algn="just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Школа юного археолога</a:t>
            </a:r>
          </a:p>
          <a:p>
            <a:pPr marL="269875" indent="355600" algn="just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Театральная студия 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Чеширский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кот»</a:t>
            </a:r>
          </a:p>
          <a:p>
            <a:pPr marL="269875" indent="355600" algn="just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Студия 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Master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sound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 </a:t>
            </a:r>
          </a:p>
          <a:p>
            <a:pPr marL="269875" indent="355600" algn="just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Школа юного инженера «Экспонента»</a:t>
            </a:r>
          </a:p>
          <a:p>
            <a:pPr marL="269875" indent="355600" algn="just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Студия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hand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made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(рукоделия) «Ручные вещи» </a:t>
            </a:r>
          </a:p>
          <a:p>
            <a:pPr marL="269875" indent="355600" algn="just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Курсы вокала </a:t>
            </a:r>
          </a:p>
          <a:p>
            <a:pPr marL="269875" indent="355600" algn="just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Курсы танца </a:t>
            </a:r>
          </a:p>
          <a:p>
            <a:pPr marL="269875" indent="355600" algn="just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«Школа ответственного родителя» </a:t>
            </a:r>
          </a:p>
          <a:p>
            <a:pPr marL="269875" indent="355600" algn="just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Финансовая грамотность </a:t>
            </a:r>
          </a:p>
          <a:p>
            <a:pPr marL="269875" indent="355600" algn="just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Школа ЖКХ </a:t>
            </a:r>
          </a:p>
          <a:p>
            <a:pPr algn="ctr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Профориентационная работа постоянно в течение учебного года осуществляется через целенаправленную индивидуальную работу и Центра тестирования и профориентации, приемной комиссии </a:t>
            </a:r>
          </a:p>
          <a:p>
            <a:pPr algn="just"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142852"/>
            <a:ext cx="8172478" cy="785794"/>
          </a:xfrm>
        </p:spPr>
        <p:txBody>
          <a:bodyPr lIns="92075" tIns="46038" rIns="92075" bIns="46038">
            <a:norm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Центр тестирования и профориентации НТГСПИ</a:t>
            </a:r>
            <a:endParaRPr lang="ru-RU" sz="2000" b="1" dirty="0" smtClean="0">
              <a:solidFill>
                <a:srgbClr val="FF6600"/>
              </a:solidFill>
              <a:latin typeface="Arial Narrow" pitchFamily="34" charset="0"/>
            </a:endParaRPr>
          </a:p>
        </p:txBody>
      </p:sp>
      <p:sp>
        <p:nvSpPr>
          <p:cNvPr id="7173" name="Rectangle 2054"/>
          <p:cNvSpPr>
            <a:spLocks noChangeArrowheads="1"/>
          </p:cNvSpPr>
          <p:nvPr/>
        </p:nvSpPr>
        <p:spPr bwMode="auto">
          <a:xfrm>
            <a:off x="5003800" y="1916113"/>
            <a:ext cx="35639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FontTx/>
              <a:buChar char="•"/>
            </a:pPr>
            <a:endParaRPr kumimoji="0" lang="ru-RU" sz="2000" b="0"/>
          </a:p>
        </p:txBody>
      </p:sp>
      <p:sp>
        <p:nvSpPr>
          <p:cNvPr id="8" name="TextBox 7"/>
          <p:cNvSpPr txBox="1"/>
          <p:nvPr/>
        </p:nvSpPr>
        <p:spPr>
          <a:xfrm>
            <a:off x="285720" y="785794"/>
            <a:ext cx="8429684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является региональным представительством </a:t>
            </a: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Центра тестирования и развития в МГУ им. М.В. Ломоносова «Гуманитарные технологии» г. Москва.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defRPr/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	Центр осуществляет индивидуальное профориентационное тестирование и консультирование школьников (7 – 11 класс): </a:t>
            </a:r>
            <a:endParaRPr lang="ru-RU" sz="19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ru-RU" sz="800" b="1" dirty="0" smtClean="0">
              <a:latin typeface="Arial" pitchFamily="34" charset="0"/>
              <a:cs typeface="Arial" pitchFamily="34" charset="0"/>
            </a:endParaRPr>
          </a:p>
          <a:p>
            <a:pPr indent="355600" algn="just">
              <a:buFont typeface="Wingdings" pitchFamily="2" charset="2"/>
              <a:buChar char="§"/>
              <a:defRPr/>
            </a:pP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Определения 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профиля подготовки 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обучающихся (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ФГОС 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ООО и СОО).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indent="355600" algn="just">
              <a:defRPr/>
            </a:pPr>
            <a:endParaRPr lang="ru-RU" sz="800" b="0" dirty="0">
              <a:latin typeface="Arial" pitchFamily="34" charset="0"/>
              <a:cs typeface="Arial" pitchFamily="34" charset="0"/>
            </a:endParaRPr>
          </a:p>
          <a:p>
            <a:pPr indent="355600" algn="just">
              <a:buFont typeface="Wingdings" pitchFamily="2" charset="2"/>
              <a:buChar char="§"/>
              <a:defRPr/>
            </a:pPr>
            <a:r>
              <a:rPr lang="ru-RU" sz="2000" b="0" dirty="0">
                <a:latin typeface="Arial" pitchFamily="34" charset="0"/>
                <a:cs typeface="Arial" pitchFamily="34" charset="0"/>
              </a:rPr>
              <a:t>Оказание консультационной помощи школьникам и абитуриентам в выборе конкретного ВУЗа, факультета и будущей профессии.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indent="355600" algn="just">
              <a:defRPr/>
            </a:pP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indent="355600" algn="just">
              <a:buFont typeface="Wingdings" pitchFamily="2" charset="2"/>
              <a:buChar char="§"/>
              <a:defRPr/>
            </a:pPr>
            <a:r>
              <a:rPr lang="ru-RU" sz="2000" b="0" dirty="0">
                <a:latin typeface="Arial" pitchFamily="34" charset="0"/>
                <a:cs typeface="Arial" pitchFamily="34" charset="0"/>
              </a:rPr>
              <a:t>Предоставление учащимся информации о способностях, интересах, пригодности и других факторах, влияющих на выбор профессии.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indent="355600" algn="just">
              <a:defRPr/>
            </a:pP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indent="355600" algn="just">
              <a:buFont typeface="Wingdings" pitchFamily="2" charset="2"/>
              <a:buChar char="§"/>
              <a:defRPr/>
            </a:pPr>
            <a:r>
              <a:rPr lang="ru-RU" sz="2000" b="0" dirty="0">
                <a:latin typeface="Arial" pitchFamily="34" charset="0"/>
                <a:cs typeface="Arial" pitchFamily="34" charset="0"/>
              </a:rPr>
              <a:t>Информирование об особенностях и содержании различных профессий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355600" algn="just">
              <a:buFont typeface="Wingdings" pitchFamily="2" charset="2"/>
              <a:buChar char="§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Оценка профессиональной пригодности кандидата на целевое обучение.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  <a:defRPr/>
            </a:pPr>
            <a:endParaRPr lang="ru-RU" sz="2000" b="0" dirty="0">
              <a:latin typeface="+mn-lt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svpu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РГППУ">
      <a:majorFont>
        <a:latin typeface="PF DinDisplay Pro"/>
        <a:ea typeface=""/>
        <a:cs typeface=""/>
      </a:majorFont>
      <a:minorFont>
        <a:latin typeface="PF DinDisplay Pr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rsvpu</Template>
  <TotalTime>1599</TotalTime>
  <Words>376</Words>
  <Application>Microsoft Office PowerPoint</Application>
  <PresentationFormat>Экран (4:3)</PresentationFormat>
  <Paragraphs>136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rsvpu</vt:lpstr>
      <vt:lpstr>Анализ результатов    профориентационной работы НТГСПИ (ф) РГППУ за 2017-18 уч.год</vt:lpstr>
      <vt:lpstr>Слайд 2</vt:lpstr>
      <vt:lpstr>Слайд 3</vt:lpstr>
      <vt:lpstr>Слайд 4</vt:lpstr>
      <vt:lpstr>Слайд 5</vt:lpstr>
      <vt:lpstr>Слайд 6</vt:lpstr>
      <vt:lpstr>Слайд 7</vt:lpstr>
      <vt:lpstr>Центр тестирования и профориентации НТГСПИ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НТГСПА</dc:creator>
  <cp:lastModifiedBy>НТГСПА</cp:lastModifiedBy>
  <cp:revision>123</cp:revision>
  <dcterms:created xsi:type="dcterms:W3CDTF">2015-12-15T03:09:32Z</dcterms:created>
  <dcterms:modified xsi:type="dcterms:W3CDTF">2018-09-28T03:20:08Z</dcterms:modified>
</cp:coreProperties>
</file>